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17"/>
  </p:notesMasterIdLst>
  <p:handoutMasterIdLst>
    <p:handoutMasterId r:id="rId18"/>
  </p:handoutMasterIdLst>
  <p:sldIdLst>
    <p:sldId id="256" r:id="rId5"/>
    <p:sldId id="268" r:id="rId6"/>
    <p:sldId id="269" r:id="rId7"/>
    <p:sldId id="270" r:id="rId8"/>
    <p:sldId id="271" r:id="rId9"/>
    <p:sldId id="272" r:id="rId10"/>
    <p:sldId id="273" r:id="rId11"/>
    <p:sldId id="274" r:id="rId12"/>
    <p:sldId id="275" r:id="rId13"/>
    <p:sldId id="276" r:id="rId14"/>
    <p:sldId id="277" r:id="rId15"/>
    <p:sldId id="27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83707" autoAdjust="0"/>
  </p:normalViewPr>
  <p:slideViewPr>
    <p:cSldViewPr snapToGrid="0">
      <p:cViewPr>
        <p:scale>
          <a:sx n="90" d="100"/>
          <a:sy n="90" d="100"/>
        </p:scale>
        <p:origin x="370" y="14"/>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0B7FD6-6B50-4C58-994F-82DC621427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5CC7F2D-6B16-4B88-A4F8-ABD5316B47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51DC69-60C3-4CF7-A135-6E702ECCE0F0}" type="datetimeFigureOut">
              <a:rPr lang="en-US" smtClean="0"/>
              <a:t>12/26/2022</a:t>
            </a:fld>
            <a:endParaRPr lang="en-US" dirty="0"/>
          </a:p>
        </p:txBody>
      </p:sp>
      <p:sp>
        <p:nvSpPr>
          <p:cNvPr id="4" name="Footer Placeholder 3">
            <a:extLst>
              <a:ext uri="{FF2B5EF4-FFF2-40B4-BE49-F238E27FC236}">
                <a16:creationId xmlns:a16="http://schemas.microsoft.com/office/drawing/2014/main" id="{F94CEF1E-1ACC-48D0-92B3-CB3D4FED50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5F188B4-83B8-4C82-AFAC-DC1E415458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A9FFBD-F123-4881-BC93-591827BC61E0}" type="slidenum">
              <a:rPr lang="en-US" smtClean="0"/>
              <a:t>‹#›</a:t>
            </a:fld>
            <a:endParaRPr lang="en-US" dirty="0"/>
          </a:p>
        </p:txBody>
      </p:sp>
    </p:spTree>
    <p:extLst>
      <p:ext uri="{BB962C8B-B14F-4D97-AF65-F5344CB8AC3E}">
        <p14:creationId xmlns:p14="http://schemas.microsoft.com/office/powerpoint/2010/main" val="1736621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E3EC7B-6C72-4FBB-87DF-2BD2CB7DC1E6}" type="datetimeFigureOut">
              <a:rPr lang="en-US" smtClean="0"/>
              <a:t>12/26/2022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2A795-6F94-4A96-B820-B9038480D048}" type="slidenum">
              <a:rPr lang="en-US" smtClean="0"/>
              <a:t>‹#›</a:t>
            </a:fld>
            <a:endParaRPr lang="en-US" dirty="0"/>
          </a:p>
        </p:txBody>
      </p:sp>
    </p:spTree>
    <p:extLst>
      <p:ext uri="{BB962C8B-B14F-4D97-AF65-F5344CB8AC3E}">
        <p14:creationId xmlns:p14="http://schemas.microsoft.com/office/powerpoint/2010/main" val="966495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Are your classroom colors different than what you see in this template? That’s OK! Click on Design -&gt; Variants (the down arrow) -&gt; Pick the color scheme that works for you!</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Feel free to change any “You will…” and “I will…” statements to ensure they align with your classroom procedures and rules!</a:t>
            </a:r>
          </a:p>
        </p:txBody>
      </p:sp>
      <p:sp>
        <p:nvSpPr>
          <p:cNvPr id="4" name="Slide Number Placeholder 3"/>
          <p:cNvSpPr>
            <a:spLocks noGrp="1"/>
          </p:cNvSpPr>
          <p:nvPr>
            <p:ph type="sldNum" sz="quarter" idx="10"/>
          </p:nvPr>
        </p:nvSpPr>
        <p:spPr/>
        <p:txBody>
          <a:bodyPr/>
          <a:lstStyle/>
          <a:p>
            <a:fld id="{B262A795-6F94-4A96-B820-B9038480D048}" type="slidenum">
              <a:rPr lang="en-US" smtClean="0"/>
              <a:t>1</a:t>
            </a:fld>
            <a:endParaRPr lang="en-US" dirty="0"/>
          </a:p>
        </p:txBody>
      </p:sp>
    </p:spTree>
    <p:extLst>
      <p:ext uri="{BB962C8B-B14F-4D97-AF65-F5344CB8AC3E}">
        <p14:creationId xmlns:p14="http://schemas.microsoft.com/office/powerpoint/2010/main" val="3642546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8A87A34-81AB-432B-8DAE-1953F412C126}" type="datetimeFigureOut">
              <a:rPr lang="en-US" smtClean="0"/>
              <a:t>12/26/2022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78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7245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2219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5284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076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4525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800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5270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020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5246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507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8000"/>
            <a:lum/>
          </a:blip>
          <a:srcRect/>
          <a:stretch>
            <a:fillRect l="-4000" t="14000" r="-1000" b="-11000"/>
          </a:stretch>
        </a:blip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48A87A34-81AB-432B-8DAE-1953F412C126}" type="datetimeFigureOut">
              <a:rPr lang="en-US" smtClean="0"/>
              <a:pPr/>
              <a:t>12/26/2022</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76196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cherlund.blogspot.com/2019/08/7-great-free-online-courses-to-help-you.html"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hyperlink" Target="https://01gov.com/artificial-intelligence-healthcare-developing-countries/"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699F35-1401-4ECD-9F96-7017DB9FA104}"/>
              </a:ext>
            </a:extLst>
          </p:cNvPr>
          <p:cNvSpPr>
            <a:spLocks noGrp="1"/>
          </p:cNvSpPr>
          <p:nvPr>
            <p:ph type="subTitle" idx="1"/>
          </p:nvPr>
        </p:nvSpPr>
        <p:spPr>
          <a:xfrm>
            <a:off x="0" y="4469709"/>
            <a:ext cx="5067300" cy="1388165"/>
          </a:xfrm>
        </p:spPr>
        <p:txBody>
          <a:bodyPr>
            <a:normAutofit/>
          </a:bodyPr>
          <a:lstStyle/>
          <a:p>
            <a:r>
              <a:rPr lang="en-US" sz="1800" dirty="0">
                <a:latin typeface="Sitka Heading" panose="02000505000000020004" pitchFamily="2" charset="0"/>
                <a:ea typeface="Tahoma" panose="020B0604030504040204" pitchFamily="34" charset="0"/>
                <a:cs typeface="Tahoma" panose="020B0604030504040204" pitchFamily="34" charset="0"/>
              </a:rPr>
              <a:t>GUIDED BY</a:t>
            </a:r>
          </a:p>
          <a:p>
            <a:r>
              <a:rPr lang="en-US" sz="1600" dirty="0">
                <a:latin typeface="Sitka Heading" panose="02000505000000020004" pitchFamily="2" charset="0"/>
                <a:ea typeface="Tahoma" panose="020B0604030504040204" pitchFamily="34" charset="0"/>
                <a:cs typeface="Tahoma" panose="020B0604030504040204" pitchFamily="34" charset="0"/>
              </a:rPr>
              <a:t>SRI NATH DWIVEDI</a:t>
            </a:r>
          </a:p>
          <a:p>
            <a:r>
              <a:rPr lang="en-US" sz="1600" dirty="0">
                <a:latin typeface="Sitka Heading" panose="02000505000000020004" pitchFamily="2" charset="0"/>
                <a:ea typeface="Tahoma" panose="020B0604030504040204" pitchFamily="34" charset="0"/>
                <a:cs typeface="Tahoma" panose="020B0604030504040204" pitchFamily="34" charset="0"/>
              </a:rPr>
              <a:t>DEPARTMENT OF COMPUTER SCIENCE AND ENGINEERING</a:t>
            </a:r>
          </a:p>
        </p:txBody>
      </p:sp>
      <p:pic>
        <p:nvPicPr>
          <p:cNvPr id="4" name="object 5">
            <a:extLst>
              <a:ext uri="{FF2B5EF4-FFF2-40B4-BE49-F238E27FC236}">
                <a16:creationId xmlns:a16="http://schemas.microsoft.com/office/drawing/2014/main" id="{D6A3D6BB-D7A0-72C4-CFC3-466DDAE44654}"/>
              </a:ext>
            </a:extLst>
          </p:cNvPr>
          <p:cNvPicPr/>
          <p:nvPr/>
        </p:nvPicPr>
        <p:blipFill>
          <a:blip r:embed="rId3" cstate="print"/>
          <a:stretch>
            <a:fillRect/>
          </a:stretch>
        </p:blipFill>
        <p:spPr>
          <a:xfrm>
            <a:off x="4953000" y="382016"/>
            <a:ext cx="1685926" cy="1788170"/>
          </a:xfrm>
          <a:prstGeom prst="rect">
            <a:avLst/>
          </a:prstGeom>
        </p:spPr>
      </p:pic>
      <p:sp>
        <p:nvSpPr>
          <p:cNvPr id="6" name="TextBox 5">
            <a:extLst>
              <a:ext uri="{FF2B5EF4-FFF2-40B4-BE49-F238E27FC236}">
                <a16:creationId xmlns:a16="http://schemas.microsoft.com/office/drawing/2014/main" id="{BD487875-25EE-1F0A-6C22-BAEE70DBE392}"/>
              </a:ext>
            </a:extLst>
          </p:cNvPr>
          <p:cNvSpPr txBox="1"/>
          <p:nvPr/>
        </p:nvSpPr>
        <p:spPr>
          <a:xfrm>
            <a:off x="499533" y="2535117"/>
            <a:ext cx="11540067" cy="523220"/>
          </a:xfrm>
          <a:prstGeom prst="rect">
            <a:avLst/>
          </a:prstGeom>
          <a:noFill/>
        </p:spPr>
        <p:txBody>
          <a:bodyPr wrap="square">
            <a:spAutoFit/>
          </a:bodyPr>
          <a:lstStyle/>
          <a:p>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dirty="0">
                <a:solidFill>
                  <a:schemeClr val="bg1"/>
                </a:solidFill>
                <a:latin typeface="Sitka Heading" panose="02000505000000020004" pitchFamily="2" charset="0"/>
                <a:ea typeface="Tahoma" panose="020B0604030504040204" pitchFamily="34" charset="0"/>
                <a:cs typeface="Tahoma" panose="020B0604030504040204" pitchFamily="34" charset="0"/>
              </a:rPr>
              <a:t>BREAST CANCER DETECTION: USING MACHINE LEARNING</a:t>
            </a:r>
          </a:p>
        </p:txBody>
      </p:sp>
      <p:sp>
        <p:nvSpPr>
          <p:cNvPr id="8" name="TextBox 7">
            <a:extLst>
              <a:ext uri="{FF2B5EF4-FFF2-40B4-BE49-F238E27FC236}">
                <a16:creationId xmlns:a16="http://schemas.microsoft.com/office/drawing/2014/main" id="{5361BDC3-56B8-FD68-CF35-907BBB023F47}"/>
              </a:ext>
            </a:extLst>
          </p:cNvPr>
          <p:cNvSpPr txBox="1"/>
          <p:nvPr/>
        </p:nvSpPr>
        <p:spPr>
          <a:xfrm>
            <a:off x="6924675" y="4469709"/>
            <a:ext cx="4438650" cy="1631216"/>
          </a:xfrm>
          <a:prstGeom prst="rect">
            <a:avLst/>
          </a:prstGeom>
          <a:noFill/>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bg1"/>
                </a:solidFill>
                <a:latin typeface="Sitka Heading" panose="02000505000000020004" pitchFamily="2" charset="0"/>
                <a:ea typeface="Tahoma" panose="020B0604030504040204" pitchFamily="34" charset="0"/>
                <a:cs typeface="Tahoma" panose="020B0604030504040204" pitchFamily="34" charset="0"/>
              </a:rPr>
              <a:t>SUBMITTED BY</a:t>
            </a:r>
          </a:p>
          <a:p>
            <a:endParaRPr lang="en-US" dirty="0">
              <a:solidFill>
                <a:schemeClr val="bg1"/>
              </a:solidFill>
              <a:latin typeface="Sitka Heading" panose="02000505000000020004" pitchFamily="2" charset="0"/>
              <a:ea typeface="Tahoma" panose="020B0604030504040204" pitchFamily="34" charset="0"/>
              <a:cs typeface="Tahoma" panose="020B0604030504040204" pitchFamily="34" charset="0"/>
            </a:endParaRPr>
          </a:p>
          <a:p>
            <a:r>
              <a:rPr lang="en-US" sz="1600" dirty="0">
                <a:solidFill>
                  <a:schemeClr val="bg1"/>
                </a:solidFill>
                <a:latin typeface="Sitka Heading" panose="02000505000000020004" pitchFamily="2" charset="0"/>
                <a:ea typeface="Tahoma" panose="020B0604030504040204" pitchFamily="34" charset="0"/>
                <a:cs typeface="Tahoma" panose="020B0604030504040204" pitchFamily="34" charset="0"/>
              </a:rPr>
              <a:t>                               ASHUTOSH SINGH (19)</a:t>
            </a:r>
          </a:p>
          <a:p>
            <a:r>
              <a:rPr lang="en-US" sz="1600" dirty="0">
                <a:solidFill>
                  <a:schemeClr val="bg1"/>
                </a:solidFill>
                <a:latin typeface="Sitka Heading" panose="02000505000000020004" pitchFamily="2" charset="0"/>
                <a:ea typeface="Tahoma" panose="020B0604030504040204" pitchFamily="34" charset="0"/>
                <a:cs typeface="Tahoma" panose="020B0604030504040204" pitchFamily="34" charset="0"/>
              </a:rPr>
              <a:t>                               SWAPNIL SIDDHARTHA (58)</a:t>
            </a:r>
          </a:p>
          <a:p>
            <a:r>
              <a:rPr lang="en-US" sz="1600" dirty="0">
                <a:solidFill>
                  <a:schemeClr val="bg1"/>
                </a:solidFill>
                <a:latin typeface="Sitka Heading" panose="02000505000000020004" pitchFamily="2" charset="0"/>
                <a:ea typeface="Tahoma" panose="020B0604030504040204" pitchFamily="34" charset="0"/>
                <a:cs typeface="Tahoma" panose="020B0604030504040204" pitchFamily="34" charset="0"/>
              </a:rPr>
              <a:t>                               UMANG RAJ CHAURASIA (63)</a:t>
            </a:r>
          </a:p>
          <a:p>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6906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EE26-5D99-52C4-90F9-57A05E0848D7}"/>
              </a:ext>
            </a:extLst>
          </p:cNvPr>
          <p:cNvSpPr>
            <a:spLocks noGrp="1"/>
          </p:cNvSpPr>
          <p:nvPr>
            <p:ph type="title"/>
          </p:nvPr>
        </p:nvSpPr>
        <p:spPr/>
        <p:txBody>
          <a:bodyPr/>
          <a:lstStyle/>
          <a:p>
            <a:r>
              <a:rPr lang="en-US" dirty="0">
                <a:latin typeface="Rockwell" panose="02060603020205020403" pitchFamily="18" charset="0"/>
              </a:rPr>
              <a:t>            ACCURACY  SCORE</a:t>
            </a:r>
            <a:endParaRPr lang="en-IN" dirty="0">
              <a:latin typeface="Rockwell" panose="02060603020205020403" pitchFamily="18" charset="0"/>
            </a:endParaRPr>
          </a:p>
        </p:txBody>
      </p:sp>
      <p:sp>
        <p:nvSpPr>
          <p:cNvPr id="3" name="Content Placeholder 2">
            <a:extLst>
              <a:ext uri="{FF2B5EF4-FFF2-40B4-BE49-F238E27FC236}">
                <a16:creationId xmlns:a16="http://schemas.microsoft.com/office/drawing/2014/main" id="{5591C90A-9156-1C31-73CD-9905EDEEE1EA}"/>
              </a:ext>
            </a:extLst>
          </p:cNvPr>
          <p:cNvSpPr>
            <a:spLocks noGrp="1"/>
          </p:cNvSpPr>
          <p:nvPr>
            <p:ph idx="1"/>
          </p:nvPr>
        </p:nvSpPr>
        <p:spPr>
          <a:xfrm>
            <a:off x="361950" y="2057400"/>
            <a:ext cx="5562600" cy="866775"/>
          </a:xfrm>
        </p:spPr>
        <p:txBody>
          <a:bodyPr/>
          <a:lstStyle/>
          <a:p>
            <a:pPr marL="45720" indent="0">
              <a:buNone/>
            </a:pPr>
            <a:r>
              <a:rPr lang="en-US" dirty="0">
                <a:latin typeface="Cambria Math" panose="02040503050406030204" pitchFamily="18" charset="0"/>
                <a:ea typeface="Cambria Math" panose="02040503050406030204" pitchFamily="18" charset="0"/>
              </a:rPr>
              <a:t>To check the accuracy of the training data</a:t>
            </a:r>
            <a:endParaRPr lang="en-IN" dirty="0">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4339F2F5-758D-9385-67D0-1FE0E5034330}"/>
              </a:ext>
            </a:extLst>
          </p:cNvPr>
          <p:cNvSpPr txBox="1"/>
          <p:nvPr/>
        </p:nvSpPr>
        <p:spPr>
          <a:xfrm>
            <a:off x="6524625" y="2057400"/>
            <a:ext cx="6096000" cy="430887"/>
          </a:xfrm>
          <a:prstGeom prst="rect">
            <a:avLst/>
          </a:prstGeom>
          <a:noFill/>
        </p:spPr>
        <p:txBody>
          <a:bodyPr wrap="square">
            <a:spAutoFit/>
          </a:bodyPr>
          <a:lstStyle/>
          <a:p>
            <a:r>
              <a:rPr lang="en-US" sz="2200" dirty="0">
                <a:solidFill>
                  <a:schemeClr val="accent1"/>
                </a:solidFill>
                <a:latin typeface="Cambria Math" panose="02040503050406030204" pitchFamily="18" charset="0"/>
                <a:ea typeface="Cambria Math" panose="02040503050406030204" pitchFamily="18" charset="0"/>
              </a:rPr>
              <a:t>To check the accuracy of the test data</a:t>
            </a:r>
            <a:endParaRPr lang="en-IN" sz="2200" dirty="0">
              <a:solidFill>
                <a:schemeClr val="accent1"/>
              </a:solidFill>
              <a:latin typeface="Cambria Math" panose="02040503050406030204" pitchFamily="18" charset="0"/>
              <a:ea typeface="Cambria Math" panose="02040503050406030204" pitchFamily="18" charset="0"/>
            </a:endParaRPr>
          </a:p>
        </p:txBody>
      </p:sp>
      <p:pic>
        <p:nvPicPr>
          <p:cNvPr id="9" name="Picture 8">
            <a:extLst>
              <a:ext uri="{FF2B5EF4-FFF2-40B4-BE49-F238E27FC236}">
                <a16:creationId xmlns:a16="http://schemas.microsoft.com/office/drawing/2014/main" id="{5A2ACB53-4ABB-79DC-F63C-7A2C0656C224}"/>
              </a:ext>
            </a:extLst>
          </p:cNvPr>
          <p:cNvPicPr>
            <a:picLocks noChangeAspect="1"/>
          </p:cNvPicPr>
          <p:nvPr/>
        </p:nvPicPr>
        <p:blipFill>
          <a:blip r:embed="rId2"/>
          <a:stretch>
            <a:fillRect/>
          </a:stretch>
        </p:blipFill>
        <p:spPr>
          <a:xfrm>
            <a:off x="6605169" y="2951584"/>
            <a:ext cx="4413351" cy="1964484"/>
          </a:xfrm>
          <a:prstGeom prst="rect">
            <a:avLst/>
          </a:prstGeom>
        </p:spPr>
      </p:pic>
      <p:pic>
        <p:nvPicPr>
          <p:cNvPr id="11" name="Picture 10">
            <a:extLst>
              <a:ext uri="{FF2B5EF4-FFF2-40B4-BE49-F238E27FC236}">
                <a16:creationId xmlns:a16="http://schemas.microsoft.com/office/drawing/2014/main" id="{0A0FECC9-4C22-6DD7-95F3-5353A1880DC3}"/>
              </a:ext>
            </a:extLst>
          </p:cNvPr>
          <p:cNvPicPr>
            <a:picLocks noChangeAspect="1"/>
          </p:cNvPicPr>
          <p:nvPr/>
        </p:nvPicPr>
        <p:blipFill>
          <a:blip r:embed="rId3"/>
          <a:stretch>
            <a:fillRect/>
          </a:stretch>
        </p:blipFill>
        <p:spPr>
          <a:xfrm>
            <a:off x="628650" y="3015615"/>
            <a:ext cx="5295900" cy="1655063"/>
          </a:xfrm>
          <a:prstGeom prst="rect">
            <a:avLst/>
          </a:prstGeom>
        </p:spPr>
      </p:pic>
    </p:spTree>
    <p:extLst>
      <p:ext uri="{BB962C8B-B14F-4D97-AF65-F5344CB8AC3E}">
        <p14:creationId xmlns:p14="http://schemas.microsoft.com/office/powerpoint/2010/main" val="361196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20F62-3688-BD4E-E582-B5EA9902F62F}"/>
              </a:ext>
            </a:extLst>
          </p:cNvPr>
          <p:cNvSpPr>
            <a:spLocks noGrp="1"/>
          </p:cNvSpPr>
          <p:nvPr>
            <p:ph type="title"/>
          </p:nvPr>
        </p:nvSpPr>
        <p:spPr/>
        <p:txBody>
          <a:bodyPr/>
          <a:lstStyle/>
          <a:p>
            <a:r>
              <a:rPr lang="en-US" dirty="0">
                <a:latin typeface="Rockwell" panose="02060603020205020403" pitchFamily="18" charset="0"/>
              </a:rPr>
              <a:t>                CONCLUSION</a:t>
            </a:r>
            <a:endParaRPr lang="en-IN" dirty="0">
              <a:latin typeface="Rockwell" panose="02060603020205020403" pitchFamily="18" charset="0"/>
            </a:endParaRPr>
          </a:p>
        </p:txBody>
      </p:sp>
      <p:sp>
        <p:nvSpPr>
          <p:cNvPr id="3" name="Content Placeholder 2">
            <a:extLst>
              <a:ext uri="{FF2B5EF4-FFF2-40B4-BE49-F238E27FC236}">
                <a16:creationId xmlns:a16="http://schemas.microsoft.com/office/drawing/2014/main" id="{3A917DF1-978D-1B4A-77BB-4DBF0D890FED}"/>
              </a:ext>
            </a:extLst>
          </p:cNvPr>
          <p:cNvSpPr>
            <a:spLocks noGrp="1"/>
          </p:cNvSpPr>
          <p:nvPr>
            <p:ph idx="1"/>
          </p:nvPr>
        </p:nvSpPr>
        <p:spPr>
          <a:xfrm>
            <a:off x="1057275" y="2352675"/>
            <a:ext cx="9872871" cy="3371850"/>
          </a:xfrm>
          <a:blipFill dpi="0" rotWithShape="1">
            <a:blip r:embed="rId2">
              <a:alphaModFix amt="22000"/>
            </a:blip>
            <a:srcRect/>
            <a:stretch>
              <a:fillRect l="-4000" t="14000" r="-1000" b="-11000"/>
            </a:stretch>
          </a:blipFill>
        </p:spPr>
        <p:txBody>
          <a:bodyPr/>
          <a:lstStyle/>
          <a:p>
            <a:pPr marL="45720" indent="0">
              <a:buNone/>
            </a:pPr>
            <a:r>
              <a:rPr lang="en-IN" dirty="0"/>
              <a:t>Combining multiple risk factors  in modelling for breast cancer prediction could help the early diagnosis of the disease with necessary care plans. Collection ,storage and management of different data and intelligent  systems based on multiple factors for predicting breast cancer are effective  in disease management. </a:t>
            </a:r>
          </a:p>
        </p:txBody>
      </p:sp>
    </p:spTree>
    <p:extLst>
      <p:ext uri="{BB962C8B-B14F-4D97-AF65-F5344CB8AC3E}">
        <p14:creationId xmlns:p14="http://schemas.microsoft.com/office/powerpoint/2010/main" val="161461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8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9B532B-C17B-60D7-F068-BDD8F04950C5}"/>
              </a:ext>
            </a:extLst>
          </p:cNvPr>
          <p:cNvSpPr/>
          <p:nvPr/>
        </p:nvSpPr>
        <p:spPr>
          <a:xfrm>
            <a:off x="1769686" y="2727959"/>
            <a:ext cx="6870214" cy="1569660"/>
          </a:xfrm>
          <a:prstGeom prst="rect">
            <a:avLst/>
          </a:prstGeom>
          <a:noFill/>
        </p:spPr>
        <p:txBody>
          <a:bodyPr wrap="none" lIns="91440" tIns="45720" rIns="91440" bIns="45720">
            <a:spAutoFit/>
          </a:bodyPr>
          <a:lstStyle/>
          <a:p>
            <a:pPr algn="ctr"/>
            <a:r>
              <a:rPr lang="en-US" sz="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142393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D09BC-9A06-EF0A-F96A-45A9C8F7FACC}"/>
              </a:ext>
            </a:extLst>
          </p:cNvPr>
          <p:cNvSpPr>
            <a:spLocks noGrp="1"/>
          </p:cNvSpPr>
          <p:nvPr>
            <p:ph type="title"/>
          </p:nvPr>
        </p:nvSpPr>
        <p:spPr/>
        <p:txBody>
          <a:bodyPr/>
          <a:lstStyle/>
          <a:p>
            <a:r>
              <a:rPr lang="en-US" dirty="0">
                <a:latin typeface="Rockwell" panose="02060603020205020403" pitchFamily="18" charset="0"/>
              </a:rPr>
              <a:t>   BREAST CANCER: AN OVERVIEW</a:t>
            </a:r>
            <a:endParaRPr lang="en-IN" dirty="0">
              <a:latin typeface="Rockwell" panose="02060603020205020403" pitchFamily="18" charset="0"/>
            </a:endParaRPr>
          </a:p>
        </p:txBody>
      </p:sp>
      <p:sp>
        <p:nvSpPr>
          <p:cNvPr id="3" name="Content Placeholder 2">
            <a:extLst>
              <a:ext uri="{FF2B5EF4-FFF2-40B4-BE49-F238E27FC236}">
                <a16:creationId xmlns:a16="http://schemas.microsoft.com/office/drawing/2014/main" id="{B7B905C5-831A-9C43-CB04-B6560EBC9A61}"/>
              </a:ext>
            </a:extLst>
          </p:cNvPr>
          <p:cNvSpPr>
            <a:spLocks noGrp="1"/>
          </p:cNvSpPr>
          <p:nvPr>
            <p:ph idx="1"/>
          </p:nvPr>
        </p:nvSpPr>
        <p:spPr>
          <a:blipFill dpi="0" rotWithShape="1">
            <a:blip r:embed="rId2">
              <a:alphaModFix amt="17000"/>
            </a:blip>
            <a:srcRect/>
            <a:stretch>
              <a:fillRect l="-4000" t="14000" r="-1000" b="-11000"/>
            </a:stretch>
          </a:blipFill>
        </p:spPr>
        <p:txBody>
          <a:bodyPr>
            <a:normAutofit lnSpcReduction="10000"/>
          </a:bodyPr>
          <a:lstStyle/>
          <a:p>
            <a:r>
              <a:rPr lang="en-US" sz="2000" dirty="0">
                <a:latin typeface="Cambria Math" panose="02040503050406030204" pitchFamily="18" charset="0"/>
                <a:ea typeface="Cambria Math" panose="02040503050406030204" pitchFamily="18" charset="0"/>
              </a:rPr>
              <a:t>Breast cancer is major cause of death in women around the world. According to WHO (World Health Organization), breast cancer accounted for maximum deaths (2.26 million cases), worldwide in 2020 out of the 10 million cases of cancer. </a:t>
            </a:r>
          </a:p>
          <a:p>
            <a:r>
              <a:rPr lang="en-US" sz="2000" dirty="0">
                <a:latin typeface="Cambria Math" panose="02040503050406030204" pitchFamily="18" charset="0"/>
                <a:ea typeface="Cambria Math" panose="02040503050406030204" pitchFamily="18" charset="0"/>
              </a:rPr>
              <a:t>Breast cancer starts when cells in the breast begin to grow out of control. These accumulations of cells are called tumors and they can often be seen on an x-ray or felt as a lump</a:t>
            </a:r>
            <a:r>
              <a:rPr lang="en-US" sz="2000" dirty="0"/>
              <a:t>.</a:t>
            </a:r>
            <a:r>
              <a:rPr lang="en-US" sz="1600" dirty="0"/>
              <a:t> </a:t>
            </a:r>
          </a:p>
          <a:p>
            <a:r>
              <a:rPr lang="en-US" sz="2000" dirty="0">
                <a:latin typeface="Cambria Math" panose="02040503050406030204" pitchFamily="18" charset="0"/>
                <a:ea typeface="Cambria Math" panose="02040503050406030204" pitchFamily="18" charset="0"/>
              </a:rPr>
              <a:t>There are two types of tumors. One is </a:t>
            </a:r>
            <a:r>
              <a:rPr lang="en-US" sz="2000" b="1" dirty="0">
                <a:latin typeface="Cambria Math" panose="02040503050406030204" pitchFamily="18" charset="0"/>
                <a:ea typeface="Cambria Math" panose="02040503050406030204" pitchFamily="18" charset="0"/>
              </a:rPr>
              <a:t>benign</a:t>
            </a:r>
            <a:r>
              <a:rPr lang="en-US" sz="2000" dirty="0">
                <a:latin typeface="Cambria Math" panose="02040503050406030204" pitchFamily="18" charset="0"/>
                <a:ea typeface="Cambria Math" panose="02040503050406030204" pitchFamily="18" charset="0"/>
              </a:rPr>
              <a:t> which is non-cancerous and the other one is </a:t>
            </a:r>
            <a:r>
              <a:rPr lang="en-US" sz="2000" b="1" dirty="0">
                <a:latin typeface="Cambria Math" panose="02040503050406030204" pitchFamily="18" charset="0"/>
                <a:ea typeface="Cambria Math" panose="02040503050406030204" pitchFamily="18" charset="0"/>
              </a:rPr>
              <a:t>malignant</a:t>
            </a:r>
            <a:r>
              <a:rPr lang="en-US" sz="2000" dirty="0">
                <a:latin typeface="Cambria Math" panose="02040503050406030204" pitchFamily="18" charset="0"/>
                <a:ea typeface="Cambria Math" panose="02040503050406030204" pitchFamily="18" charset="0"/>
              </a:rPr>
              <a:t> which is cancerous</a:t>
            </a:r>
            <a:r>
              <a:rPr lang="en-US" sz="1600" dirty="0"/>
              <a:t>. </a:t>
            </a:r>
          </a:p>
          <a:p>
            <a:r>
              <a:rPr lang="en-US" sz="2000" b="0" i="0" dirty="0">
                <a:effectLst/>
                <a:latin typeface="Cambria Math" panose="02040503050406030204" pitchFamily="18" charset="0"/>
                <a:ea typeface="Cambria Math" panose="02040503050406030204" pitchFamily="18" charset="0"/>
              </a:rPr>
              <a:t>If it does not identify in the early-stage then the result will be the death of the patient.</a:t>
            </a:r>
            <a:r>
              <a:rPr lang="en-US" sz="1600" b="0" i="0" dirty="0">
                <a:solidFill>
                  <a:srgbClr val="000000"/>
                </a:solidFill>
                <a:effectLst/>
                <a:latin typeface="Tahoma" panose="020B0604030504040204" pitchFamily="34" charset="0"/>
              </a:rPr>
              <a:t> </a:t>
            </a:r>
          </a:p>
          <a:p>
            <a:r>
              <a:rPr lang="en-US" sz="2000" b="0" i="0" dirty="0">
                <a:effectLst/>
                <a:latin typeface="Cambria Math" panose="02040503050406030204" pitchFamily="18" charset="0"/>
                <a:ea typeface="Cambria Math" panose="02040503050406030204" pitchFamily="18" charset="0"/>
              </a:rPr>
              <a:t>The doctors do not identify each and every breast cancer patient. That’s the reason Machine Learning Engineer / Data Scientist comes into the picture because they have knowledge of </a:t>
            </a:r>
            <a:r>
              <a:rPr lang="en-US" sz="2000" b="0" i="0" dirty="0" err="1">
                <a:effectLst/>
                <a:latin typeface="Cambria Math" panose="02040503050406030204" pitchFamily="18" charset="0"/>
                <a:ea typeface="Cambria Math" panose="02040503050406030204" pitchFamily="18" charset="0"/>
              </a:rPr>
              <a:t>maths</a:t>
            </a:r>
            <a:r>
              <a:rPr lang="en-US" sz="2000" b="0" i="0" dirty="0">
                <a:effectLst/>
                <a:latin typeface="Cambria Math" panose="02040503050406030204" pitchFamily="18" charset="0"/>
                <a:ea typeface="Cambria Math" panose="02040503050406030204" pitchFamily="18" charset="0"/>
              </a:rPr>
              <a:t> and computational power.</a:t>
            </a:r>
            <a:endParaRPr lang="en-US" sz="2000" dirty="0">
              <a:latin typeface="Cambria Math" panose="02040503050406030204" pitchFamily="18" charset="0"/>
              <a:ea typeface="Cambria Math" panose="02040503050406030204" pitchFamily="18" charset="0"/>
            </a:endParaRPr>
          </a:p>
          <a:p>
            <a:pPr marL="45720" indent="0">
              <a:buNone/>
            </a:pPr>
            <a:endParaRPr lang="en-US" sz="2000" dirty="0">
              <a:latin typeface="Cambria Math" panose="02040503050406030204" pitchFamily="18" charset="0"/>
              <a:ea typeface="Cambria Math" panose="02040503050406030204" pitchFamily="18" charset="0"/>
            </a:endParaRPr>
          </a:p>
          <a:p>
            <a:endParaRPr lang="en-IN" sz="2000" dirty="0"/>
          </a:p>
        </p:txBody>
      </p:sp>
    </p:spTree>
    <p:extLst>
      <p:ext uri="{BB962C8B-B14F-4D97-AF65-F5344CB8AC3E}">
        <p14:creationId xmlns:p14="http://schemas.microsoft.com/office/powerpoint/2010/main" val="4368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8000"/>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8DBE0-342D-0300-8572-F72F1D601E39}"/>
              </a:ext>
            </a:extLst>
          </p:cNvPr>
          <p:cNvSpPr>
            <a:spLocks noGrp="1"/>
          </p:cNvSpPr>
          <p:nvPr>
            <p:ph type="title"/>
          </p:nvPr>
        </p:nvSpPr>
        <p:spPr/>
        <p:txBody>
          <a:bodyPr/>
          <a:lstStyle/>
          <a:p>
            <a:r>
              <a:rPr lang="en-US" dirty="0">
                <a:latin typeface="Rockwell" panose="02060603020205020403" pitchFamily="18" charset="0"/>
              </a:rPr>
              <a:t>              PROBLEM STATEMENT</a:t>
            </a:r>
            <a:endParaRPr lang="en-IN" dirty="0"/>
          </a:p>
        </p:txBody>
      </p:sp>
      <p:sp>
        <p:nvSpPr>
          <p:cNvPr id="3" name="Content Placeholder 2">
            <a:extLst>
              <a:ext uri="{FF2B5EF4-FFF2-40B4-BE49-F238E27FC236}">
                <a16:creationId xmlns:a16="http://schemas.microsoft.com/office/drawing/2014/main" id="{D06461A5-3F9D-81B2-D466-CC1C6D53D0AF}"/>
              </a:ext>
            </a:extLst>
          </p:cNvPr>
          <p:cNvSpPr>
            <a:spLocks noGrp="1"/>
          </p:cNvSpPr>
          <p:nvPr>
            <p:ph idx="1"/>
          </p:nvPr>
        </p:nvSpPr>
        <p:spPr>
          <a:xfrm>
            <a:off x="381000" y="2137410"/>
            <a:ext cx="5848349" cy="3419475"/>
          </a:xfrm>
        </p:spPr>
        <p:txBody>
          <a:bodyPr/>
          <a:lstStyle/>
          <a:p>
            <a:r>
              <a:rPr lang="en-US" sz="2400" b="0" i="0" dirty="0">
                <a:effectLst/>
                <a:latin typeface="Cambria Math" panose="02040503050406030204" pitchFamily="18" charset="0"/>
                <a:ea typeface="Cambria Math" panose="02040503050406030204" pitchFamily="18" charset="0"/>
              </a:rPr>
              <a:t>Predicting if the cancer diagnosis is benign or malignant based on several observations/features i.e its radius, area, smoothness, texture etc</a:t>
            </a:r>
            <a:r>
              <a:rPr lang="en-US" sz="2400" dirty="0">
                <a:latin typeface="Cambria Math" panose="02040503050406030204" pitchFamily="18" charset="0"/>
                <a:ea typeface="Cambria Math" panose="02040503050406030204" pitchFamily="18" charset="0"/>
              </a:rPr>
              <a:t>.</a:t>
            </a:r>
          </a:p>
          <a:p>
            <a:r>
              <a:rPr lang="en-US" sz="2400" b="0" i="0" dirty="0">
                <a:effectLst/>
                <a:latin typeface="Cambria Math" panose="02040503050406030204" pitchFamily="18" charset="0"/>
                <a:ea typeface="Cambria Math" panose="02040503050406030204" pitchFamily="18" charset="0"/>
              </a:rPr>
              <a:t>Using Machine learning technolog</a:t>
            </a:r>
            <a:r>
              <a:rPr lang="en-US" sz="2400" dirty="0">
                <a:latin typeface="Cambria Math" panose="02040503050406030204" pitchFamily="18" charset="0"/>
                <a:ea typeface="Cambria Math" panose="02040503050406030204" pitchFamily="18" charset="0"/>
              </a:rPr>
              <a:t>ies to predict the tumors.</a:t>
            </a:r>
            <a:endParaRPr lang="en-US" sz="2400" b="0" i="0" dirty="0">
              <a:effectLst/>
              <a:latin typeface="Cambria Math" panose="02040503050406030204" pitchFamily="18" charset="0"/>
              <a:ea typeface="Cambria Math" panose="02040503050406030204" pitchFamily="18" charset="0"/>
            </a:endParaRPr>
          </a:p>
          <a:p>
            <a:endParaRPr lang="en-US" sz="2000" b="0" i="0" dirty="0">
              <a:effectLst/>
              <a:latin typeface="Cambria Math" panose="02040503050406030204" pitchFamily="18" charset="0"/>
              <a:ea typeface="Cambria Math" panose="02040503050406030204" pitchFamily="18" charset="0"/>
            </a:endParaRPr>
          </a:p>
          <a:p>
            <a:endParaRPr lang="en-IN" dirty="0"/>
          </a:p>
        </p:txBody>
      </p:sp>
      <p:pic>
        <p:nvPicPr>
          <p:cNvPr id="1026" name="Picture 2" descr="Breast cancer screening - Early detection">
            <a:extLst>
              <a:ext uri="{FF2B5EF4-FFF2-40B4-BE49-F238E27FC236}">
                <a16:creationId xmlns:a16="http://schemas.microsoft.com/office/drawing/2014/main" id="{2EA08768-6524-BBD0-EF0A-C62E331AB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962" y="1965960"/>
            <a:ext cx="5329038" cy="376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8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7000"/>
            <a:lum/>
            <a:extLst>
              <a:ext uri="{837473B0-CC2E-450A-ABE3-18F120FF3D39}">
                <a1611:picAttrSrcUrl xmlns:a1611="http://schemas.microsoft.com/office/drawing/2016/11/main" r:id="rId3"/>
              </a:ext>
            </a:extLst>
          </a:blip>
          <a:srcRect/>
          <a:stretch>
            <a:fillRect l="-4000" t="14000" r="-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CC6F-2D6D-47F6-2E34-C4E4C3426106}"/>
              </a:ext>
            </a:extLst>
          </p:cNvPr>
          <p:cNvSpPr>
            <a:spLocks noGrp="1"/>
          </p:cNvSpPr>
          <p:nvPr>
            <p:ph type="title"/>
          </p:nvPr>
        </p:nvSpPr>
        <p:spPr/>
        <p:txBody>
          <a:bodyPr/>
          <a:lstStyle/>
          <a:p>
            <a:r>
              <a:rPr lang="en-US" dirty="0">
                <a:latin typeface="Rockwell" panose="02060603020205020403" pitchFamily="18" charset="0"/>
              </a:rPr>
              <a:t>     TECHNOLOGY  USED</a:t>
            </a:r>
            <a:endParaRPr lang="en-IN" dirty="0"/>
          </a:p>
        </p:txBody>
      </p:sp>
      <p:sp>
        <p:nvSpPr>
          <p:cNvPr id="3" name="Content Placeholder 2">
            <a:extLst>
              <a:ext uri="{FF2B5EF4-FFF2-40B4-BE49-F238E27FC236}">
                <a16:creationId xmlns:a16="http://schemas.microsoft.com/office/drawing/2014/main" id="{E3F83F8E-99D8-26FF-70D4-732579088DD9}"/>
              </a:ext>
            </a:extLst>
          </p:cNvPr>
          <p:cNvSpPr>
            <a:spLocks noGrp="1"/>
          </p:cNvSpPr>
          <p:nvPr>
            <p:ph idx="1"/>
          </p:nvPr>
        </p:nvSpPr>
        <p:spPr>
          <a:xfrm>
            <a:off x="790575" y="1965960"/>
            <a:ext cx="9729996" cy="3400425"/>
          </a:xfrm>
        </p:spPr>
        <p:txBody>
          <a:bodyPr>
            <a:normAutofit/>
          </a:bodyPr>
          <a:lstStyle/>
          <a:p>
            <a:pPr marL="45720" indent="0">
              <a:buNone/>
            </a:pPr>
            <a:r>
              <a:rPr lang="en-US" sz="2800" b="1" dirty="0"/>
              <a:t>                  </a:t>
            </a:r>
            <a:r>
              <a:rPr lang="en-US" sz="2800" b="1" dirty="0">
                <a:latin typeface="Cambria Math" panose="02040503050406030204" pitchFamily="18" charset="0"/>
                <a:ea typeface="Cambria Math" panose="02040503050406030204" pitchFamily="18" charset="0"/>
              </a:rPr>
              <a:t>MACHINE LEARNING USING PYTHON</a:t>
            </a:r>
          </a:p>
          <a:p>
            <a:r>
              <a:rPr lang="en-US" b="1" dirty="0">
                <a:latin typeface="Cambria Math" panose="02040503050406030204" pitchFamily="18" charset="0"/>
                <a:ea typeface="Cambria Math" panose="02040503050406030204" pitchFamily="18" charset="0"/>
              </a:rPr>
              <a:t>Python libraries such as numpy, pandas.</a:t>
            </a:r>
          </a:p>
          <a:p>
            <a:r>
              <a:rPr lang="en-US" b="1" dirty="0">
                <a:latin typeface="Cambria Math" panose="02040503050406030204" pitchFamily="18" charset="0"/>
                <a:ea typeface="Cambria Math" panose="02040503050406030204" pitchFamily="18" charset="0"/>
              </a:rPr>
              <a:t>Sklearn library with many subordinate models such as model_slection.</a:t>
            </a:r>
          </a:p>
          <a:p>
            <a:r>
              <a:rPr lang="en-US" b="1" dirty="0">
                <a:latin typeface="Cambria Math" panose="02040503050406030204" pitchFamily="18" charset="0"/>
                <a:ea typeface="Cambria Math" panose="02040503050406030204" pitchFamily="18" charset="0"/>
              </a:rPr>
              <a:t>Platform used for implementation: Google colaboratory.</a:t>
            </a:r>
          </a:p>
          <a:p>
            <a:r>
              <a:rPr lang="en-US" b="1" dirty="0">
                <a:latin typeface="Cambria Math" panose="02040503050406030204" pitchFamily="18" charset="0"/>
                <a:ea typeface="Cambria Math" panose="02040503050406030204" pitchFamily="18" charset="0"/>
              </a:rPr>
              <a:t>Language used: python</a:t>
            </a:r>
          </a:p>
          <a:p>
            <a:endParaRPr lang="en-US" b="1" dirty="0"/>
          </a:p>
          <a:p>
            <a:endParaRPr lang="en-IN" b="1" dirty="0"/>
          </a:p>
        </p:txBody>
      </p:sp>
    </p:spTree>
    <p:extLst>
      <p:ext uri="{BB962C8B-B14F-4D97-AF65-F5344CB8AC3E}">
        <p14:creationId xmlns:p14="http://schemas.microsoft.com/office/powerpoint/2010/main" val="2084301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DCB2-B56F-F125-8FAD-823B0C96580A}"/>
              </a:ext>
            </a:extLst>
          </p:cNvPr>
          <p:cNvSpPr>
            <a:spLocks noGrp="1"/>
          </p:cNvSpPr>
          <p:nvPr>
            <p:ph type="title"/>
          </p:nvPr>
        </p:nvSpPr>
        <p:spPr/>
        <p:txBody>
          <a:bodyPr/>
          <a:lstStyle/>
          <a:p>
            <a:r>
              <a:rPr lang="en-US" dirty="0"/>
              <a:t>                              DATASET  USED</a:t>
            </a:r>
            <a:endParaRPr lang="en-IN" dirty="0"/>
          </a:p>
        </p:txBody>
      </p:sp>
      <p:pic>
        <p:nvPicPr>
          <p:cNvPr id="5" name="Content Placeholder 4">
            <a:extLst>
              <a:ext uri="{FF2B5EF4-FFF2-40B4-BE49-F238E27FC236}">
                <a16:creationId xmlns:a16="http://schemas.microsoft.com/office/drawing/2014/main" id="{CE9DD48A-0B70-E77B-6FE7-0EBC5D4AA0B4}"/>
              </a:ext>
            </a:extLst>
          </p:cNvPr>
          <p:cNvPicPr>
            <a:picLocks noGrp="1" noChangeAspect="1"/>
          </p:cNvPicPr>
          <p:nvPr>
            <p:ph idx="1"/>
          </p:nvPr>
        </p:nvPicPr>
        <p:blipFill>
          <a:blip r:embed="rId2"/>
          <a:stretch>
            <a:fillRect/>
          </a:stretch>
        </p:blipFill>
        <p:spPr>
          <a:xfrm>
            <a:off x="1143000" y="1744400"/>
            <a:ext cx="9872663" cy="3369199"/>
          </a:xfrm>
        </p:spPr>
      </p:pic>
      <p:sp>
        <p:nvSpPr>
          <p:cNvPr id="7" name="TextBox 6">
            <a:extLst>
              <a:ext uri="{FF2B5EF4-FFF2-40B4-BE49-F238E27FC236}">
                <a16:creationId xmlns:a16="http://schemas.microsoft.com/office/drawing/2014/main" id="{2DD759A8-A230-DBC5-C8CA-B413E44B1CE3}"/>
              </a:ext>
            </a:extLst>
          </p:cNvPr>
          <p:cNvSpPr txBox="1"/>
          <p:nvPr/>
        </p:nvSpPr>
        <p:spPr>
          <a:xfrm>
            <a:off x="3031331" y="5292209"/>
            <a:ext cx="6096000" cy="430887"/>
          </a:xfrm>
          <a:prstGeom prst="rect">
            <a:avLst/>
          </a:prstGeom>
          <a:noFill/>
        </p:spPr>
        <p:txBody>
          <a:bodyPr wrap="square">
            <a:spAutoFit/>
          </a:bodyPr>
          <a:lstStyle/>
          <a:p>
            <a:r>
              <a:rPr lang="en-US" sz="2200" b="1" dirty="0">
                <a:solidFill>
                  <a:schemeClr val="accent1"/>
                </a:solidFill>
                <a:latin typeface="Cambria Math" panose="02040503050406030204" pitchFamily="18" charset="0"/>
                <a:ea typeface="Cambria Math" panose="02040503050406030204" pitchFamily="18" charset="0"/>
              </a:rPr>
              <a:t>                               Source: Kaggle </a:t>
            </a:r>
          </a:p>
        </p:txBody>
      </p:sp>
    </p:spTree>
    <p:extLst>
      <p:ext uri="{BB962C8B-B14F-4D97-AF65-F5344CB8AC3E}">
        <p14:creationId xmlns:p14="http://schemas.microsoft.com/office/powerpoint/2010/main" val="4114327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E8C5-3FB2-28F3-AE17-5636E90D5A77}"/>
              </a:ext>
            </a:extLst>
          </p:cNvPr>
          <p:cNvSpPr>
            <a:spLocks noGrp="1"/>
          </p:cNvSpPr>
          <p:nvPr>
            <p:ph type="title"/>
          </p:nvPr>
        </p:nvSpPr>
        <p:spPr/>
        <p:txBody>
          <a:bodyPr/>
          <a:lstStyle/>
          <a:p>
            <a:r>
              <a:rPr lang="en-US" dirty="0">
                <a:latin typeface="Rockwell" panose="02060603020205020403" pitchFamily="18" charset="0"/>
              </a:rPr>
              <a:t>              </a:t>
            </a:r>
            <a:endParaRPr lang="en-IN" dirty="0">
              <a:latin typeface="Rockwell" panose="02060603020205020403" pitchFamily="18" charset="0"/>
            </a:endParaRPr>
          </a:p>
        </p:txBody>
      </p:sp>
      <p:sp>
        <p:nvSpPr>
          <p:cNvPr id="3" name="Content Placeholder 2">
            <a:extLst>
              <a:ext uri="{FF2B5EF4-FFF2-40B4-BE49-F238E27FC236}">
                <a16:creationId xmlns:a16="http://schemas.microsoft.com/office/drawing/2014/main" id="{F77EA450-9F74-195D-E154-C249830825DD}"/>
              </a:ext>
            </a:extLst>
          </p:cNvPr>
          <p:cNvSpPr>
            <a:spLocks noGrp="1"/>
          </p:cNvSpPr>
          <p:nvPr>
            <p:ph idx="1"/>
          </p:nvPr>
        </p:nvSpPr>
        <p:spPr/>
        <p:txBody>
          <a:bodyPr/>
          <a:lstStyle/>
          <a:p>
            <a:r>
              <a:rPr lang="en-US" dirty="0">
                <a:latin typeface="Cambria Math" panose="02040503050406030204" pitchFamily="18" charset="0"/>
                <a:ea typeface="Cambria Math" panose="02040503050406030204" pitchFamily="18" charset="0"/>
              </a:rPr>
              <a:t>Importing the data Importing the dataset in the google colaboratory</a:t>
            </a:r>
            <a:endParaRPr lang="en-IN" dirty="0">
              <a:latin typeface="Cambria Math" panose="02040503050406030204" pitchFamily="18" charset="0"/>
              <a:ea typeface="Cambria Math" panose="02040503050406030204" pitchFamily="18" charset="0"/>
            </a:endParaRPr>
          </a:p>
          <a:p>
            <a:pPr marL="45720" indent="0">
              <a:buNone/>
            </a:pPr>
            <a:r>
              <a:rPr lang="en-US" dirty="0">
                <a:latin typeface="Cambria Math" panose="02040503050406030204" pitchFamily="18" charset="0"/>
                <a:ea typeface="Cambria Math" panose="02040503050406030204" pitchFamily="18" charset="0"/>
              </a:rPr>
              <a:t>et in the google colaboratory</a:t>
            </a:r>
            <a:endParaRPr lang="en-IN" dirty="0">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AB6CE369-CB35-A531-94AA-BF9B90A1696A}"/>
              </a:ext>
            </a:extLst>
          </p:cNvPr>
          <p:cNvSpPr txBox="1"/>
          <p:nvPr/>
        </p:nvSpPr>
        <p:spPr>
          <a:xfrm>
            <a:off x="-800100" y="762000"/>
            <a:ext cx="12456422" cy="769441"/>
          </a:xfrm>
          <a:prstGeom prst="rect">
            <a:avLst/>
          </a:prstGeom>
          <a:noFill/>
        </p:spPr>
        <p:txBody>
          <a:bodyPr wrap="square">
            <a:spAutoFit/>
          </a:bodyPr>
          <a:lstStyle/>
          <a:p>
            <a:r>
              <a:rPr lang="en-US" dirty="0"/>
              <a:t>                            </a:t>
            </a:r>
            <a:r>
              <a:rPr lang="en-US" sz="4400" dirty="0">
                <a:solidFill>
                  <a:schemeClr val="accent1"/>
                </a:solidFill>
                <a:latin typeface="Rockwell" panose="02060603020205020403" pitchFamily="18" charset="0"/>
              </a:rPr>
              <a:t>EXPLORING AND PREPARING THE DATA</a:t>
            </a:r>
            <a:endParaRPr lang="en-IN" sz="4400" dirty="0">
              <a:solidFill>
                <a:schemeClr val="accent1"/>
              </a:solidFill>
              <a:latin typeface="Rockwell" panose="02060603020205020403" pitchFamily="18" charset="0"/>
            </a:endParaRPr>
          </a:p>
        </p:txBody>
      </p:sp>
      <p:pic>
        <p:nvPicPr>
          <p:cNvPr id="7" name="Picture 6">
            <a:extLst>
              <a:ext uri="{FF2B5EF4-FFF2-40B4-BE49-F238E27FC236}">
                <a16:creationId xmlns:a16="http://schemas.microsoft.com/office/drawing/2014/main" id="{56831BB4-703F-0F12-CDCC-6EEAA050BB56}"/>
              </a:ext>
            </a:extLst>
          </p:cNvPr>
          <p:cNvPicPr>
            <a:picLocks noChangeAspect="1"/>
          </p:cNvPicPr>
          <p:nvPr/>
        </p:nvPicPr>
        <p:blipFill>
          <a:blip r:embed="rId2"/>
          <a:stretch>
            <a:fillRect/>
          </a:stretch>
        </p:blipFill>
        <p:spPr>
          <a:xfrm>
            <a:off x="1314450" y="2482838"/>
            <a:ext cx="7366165" cy="1041412"/>
          </a:xfrm>
          <a:prstGeom prst="rect">
            <a:avLst/>
          </a:prstGeom>
        </p:spPr>
      </p:pic>
      <p:pic>
        <p:nvPicPr>
          <p:cNvPr id="9" name="Picture 8">
            <a:extLst>
              <a:ext uri="{FF2B5EF4-FFF2-40B4-BE49-F238E27FC236}">
                <a16:creationId xmlns:a16="http://schemas.microsoft.com/office/drawing/2014/main" id="{59A8E7BD-1CC7-1CB0-F412-E8257E8C4DF7}"/>
              </a:ext>
            </a:extLst>
          </p:cNvPr>
          <p:cNvPicPr>
            <a:picLocks noChangeAspect="1"/>
          </p:cNvPicPr>
          <p:nvPr/>
        </p:nvPicPr>
        <p:blipFill>
          <a:blip r:embed="rId3"/>
          <a:stretch>
            <a:fillRect/>
          </a:stretch>
        </p:blipFill>
        <p:spPr>
          <a:xfrm>
            <a:off x="7559577" y="3524250"/>
            <a:ext cx="3797495" cy="2540131"/>
          </a:xfrm>
          <a:prstGeom prst="rect">
            <a:avLst/>
          </a:prstGeom>
        </p:spPr>
      </p:pic>
      <p:sp>
        <p:nvSpPr>
          <p:cNvPr id="11" name="TextBox 10">
            <a:extLst>
              <a:ext uri="{FF2B5EF4-FFF2-40B4-BE49-F238E27FC236}">
                <a16:creationId xmlns:a16="http://schemas.microsoft.com/office/drawing/2014/main" id="{EA73E76F-993A-8C3B-D04E-947E8996A1A4}"/>
              </a:ext>
            </a:extLst>
          </p:cNvPr>
          <p:cNvSpPr txBox="1"/>
          <p:nvPr/>
        </p:nvSpPr>
        <p:spPr>
          <a:xfrm>
            <a:off x="1103264" y="3758121"/>
            <a:ext cx="6496050" cy="769441"/>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accent1"/>
                </a:solidFill>
                <a:latin typeface="Cambria Math" panose="02040503050406030204" pitchFamily="18" charset="0"/>
                <a:ea typeface="Cambria Math" panose="02040503050406030204" pitchFamily="18" charset="0"/>
              </a:rPr>
              <a:t>This graph indicate that 357 masses are benign and 212 malignant</a:t>
            </a:r>
            <a:endParaRPr lang="en-IN" sz="2200" dirty="0">
              <a:solidFill>
                <a:schemeClr val="accent1"/>
              </a:solidFill>
              <a:latin typeface="Cambria Math" panose="02040503050406030204" pitchFamily="18" charset="0"/>
              <a:ea typeface="Cambria Math" panose="02040503050406030204" pitchFamily="18" charset="0"/>
            </a:endParaRPr>
          </a:p>
        </p:txBody>
      </p:sp>
      <p:pic>
        <p:nvPicPr>
          <p:cNvPr id="13" name="Picture 12">
            <a:extLst>
              <a:ext uri="{FF2B5EF4-FFF2-40B4-BE49-F238E27FC236}">
                <a16:creationId xmlns:a16="http://schemas.microsoft.com/office/drawing/2014/main" id="{45B19DBF-8B9D-335E-AC35-2077982CDDC0}"/>
              </a:ext>
            </a:extLst>
          </p:cNvPr>
          <p:cNvPicPr>
            <a:picLocks noChangeAspect="1"/>
          </p:cNvPicPr>
          <p:nvPr/>
        </p:nvPicPr>
        <p:blipFill>
          <a:blip r:embed="rId4"/>
          <a:stretch>
            <a:fillRect/>
          </a:stretch>
        </p:blipFill>
        <p:spPr>
          <a:xfrm>
            <a:off x="8550217" y="2921684"/>
            <a:ext cx="2235315" cy="628682"/>
          </a:xfrm>
          <a:prstGeom prst="rect">
            <a:avLst/>
          </a:prstGeom>
        </p:spPr>
      </p:pic>
    </p:spTree>
    <p:extLst>
      <p:ext uri="{BB962C8B-B14F-4D97-AF65-F5344CB8AC3E}">
        <p14:creationId xmlns:p14="http://schemas.microsoft.com/office/powerpoint/2010/main" val="93075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BC5B-BD44-456A-8E4F-F044EC66535D}"/>
              </a:ext>
            </a:extLst>
          </p:cNvPr>
          <p:cNvSpPr>
            <a:spLocks noGrp="1"/>
          </p:cNvSpPr>
          <p:nvPr>
            <p:ph type="title"/>
          </p:nvPr>
        </p:nvSpPr>
        <p:spPr>
          <a:xfrm>
            <a:off x="1247775" y="108839"/>
            <a:ext cx="9875520" cy="1356360"/>
          </a:xfrm>
        </p:spPr>
        <p:txBody>
          <a:bodyPr/>
          <a:lstStyle/>
          <a:p>
            <a:r>
              <a:rPr lang="en-US" dirty="0">
                <a:latin typeface="Rockwell" panose="02060603020205020403" pitchFamily="18" charset="0"/>
              </a:rPr>
              <a:t>                  VISUALIZATION</a:t>
            </a:r>
            <a:endParaRPr lang="en-IN" dirty="0">
              <a:latin typeface="Rockwell" panose="02060603020205020403" pitchFamily="18" charset="0"/>
            </a:endParaRPr>
          </a:p>
        </p:txBody>
      </p:sp>
      <p:pic>
        <p:nvPicPr>
          <p:cNvPr id="5" name="Content Placeholder 4">
            <a:extLst>
              <a:ext uri="{FF2B5EF4-FFF2-40B4-BE49-F238E27FC236}">
                <a16:creationId xmlns:a16="http://schemas.microsoft.com/office/drawing/2014/main" id="{2E408A7B-5AE3-FB24-8747-9969E0BD1E8C}"/>
              </a:ext>
            </a:extLst>
          </p:cNvPr>
          <p:cNvPicPr>
            <a:picLocks noGrp="1" noChangeAspect="1"/>
          </p:cNvPicPr>
          <p:nvPr>
            <p:ph idx="1"/>
          </p:nvPr>
        </p:nvPicPr>
        <p:blipFill>
          <a:blip r:embed="rId2"/>
          <a:stretch>
            <a:fillRect/>
          </a:stretch>
        </p:blipFill>
        <p:spPr>
          <a:xfrm>
            <a:off x="1156717" y="1293748"/>
            <a:ext cx="4113466" cy="3287776"/>
          </a:xfrm>
        </p:spPr>
      </p:pic>
      <p:pic>
        <p:nvPicPr>
          <p:cNvPr id="7" name="Picture 6">
            <a:extLst>
              <a:ext uri="{FF2B5EF4-FFF2-40B4-BE49-F238E27FC236}">
                <a16:creationId xmlns:a16="http://schemas.microsoft.com/office/drawing/2014/main" id="{83C6808E-13D6-CD27-2E10-CA0D5E09A7AF}"/>
              </a:ext>
            </a:extLst>
          </p:cNvPr>
          <p:cNvPicPr>
            <a:picLocks noChangeAspect="1"/>
          </p:cNvPicPr>
          <p:nvPr/>
        </p:nvPicPr>
        <p:blipFill>
          <a:blip r:embed="rId3"/>
          <a:stretch>
            <a:fillRect/>
          </a:stretch>
        </p:blipFill>
        <p:spPr>
          <a:xfrm>
            <a:off x="6615683" y="1293748"/>
            <a:ext cx="4598670" cy="3756153"/>
          </a:xfrm>
          <a:prstGeom prst="rect">
            <a:avLst/>
          </a:prstGeom>
        </p:spPr>
      </p:pic>
      <p:sp>
        <p:nvSpPr>
          <p:cNvPr id="9" name="TextBox 8">
            <a:extLst>
              <a:ext uri="{FF2B5EF4-FFF2-40B4-BE49-F238E27FC236}">
                <a16:creationId xmlns:a16="http://schemas.microsoft.com/office/drawing/2014/main" id="{558A4172-1D55-97FE-D470-F0F018730AAA}"/>
              </a:ext>
            </a:extLst>
          </p:cNvPr>
          <p:cNvSpPr txBox="1"/>
          <p:nvPr/>
        </p:nvSpPr>
        <p:spPr>
          <a:xfrm>
            <a:off x="2819018" y="5049901"/>
            <a:ext cx="6096000" cy="923330"/>
          </a:xfrm>
          <a:prstGeom prst="rect">
            <a:avLst/>
          </a:prstGeom>
          <a:noFill/>
        </p:spPr>
        <p:txBody>
          <a:bodyPr wrap="square">
            <a:spAutoFit/>
          </a:bodyPr>
          <a:lstStyle/>
          <a:p>
            <a:r>
              <a:rPr lang="en-US" dirty="0">
                <a:solidFill>
                  <a:schemeClr val="accent1"/>
                </a:solidFill>
                <a:latin typeface="Cambria Math" panose="02040503050406030204" pitchFamily="18" charset="0"/>
                <a:ea typeface="Cambria Math" panose="02040503050406030204" pitchFamily="18" charset="0"/>
              </a:rPr>
              <a:t>A vector x of numeric values, and for each value of x, subtracts the minimum value in x and divides by the range of values in x.</a:t>
            </a:r>
            <a:endParaRPr lang="en-IN" dirty="0">
              <a:solidFill>
                <a:schemeClr val="accent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94443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C6E5-3459-B4BE-890F-4E3E8ECDB0E5}"/>
              </a:ext>
            </a:extLst>
          </p:cNvPr>
          <p:cNvSpPr>
            <a:spLocks noGrp="1"/>
          </p:cNvSpPr>
          <p:nvPr>
            <p:ph type="title"/>
          </p:nvPr>
        </p:nvSpPr>
        <p:spPr/>
        <p:txBody>
          <a:bodyPr/>
          <a:lstStyle/>
          <a:p>
            <a:r>
              <a:rPr lang="en-US" dirty="0">
                <a:latin typeface="Rockwell" panose="02060603020205020403" pitchFamily="18" charset="0"/>
              </a:rPr>
              <a:t>             DATA PREPARATION</a:t>
            </a:r>
            <a:endParaRPr lang="en-IN" dirty="0">
              <a:latin typeface="Rockwell" panose="02060603020205020403" pitchFamily="18" charset="0"/>
            </a:endParaRPr>
          </a:p>
        </p:txBody>
      </p:sp>
      <p:sp>
        <p:nvSpPr>
          <p:cNvPr id="3" name="Content Placeholder 2">
            <a:extLst>
              <a:ext uri="{FF2B5EF4-FFF2-40B4-BE49-F238E27FC236}">
                <a16:creationId xmlns:a16="http://schemas.microsoft.com/office/drawing/2014/main" id="{6BF4BF9F-8C37-323E-EEDF-8A9DF5F430A1}"/>
              </a:ext>
            </a:extLst>
          </p:cNvPr>
          <p:cNvSpPr>
            <a:spLocks noGrp="1"/>
          </p:cNvSpPr>
          <p:nvPr>
            <p:ph idx="1"/>
          </p:nvPr>
        </p:nvSpPr>
        <p:spPr>
          <a:xfrm>
            <a:off x="1143000" y="1857375"/>
            <a:ext cx="9872871" cy="4038600"/>
          </a:xfrm>
        </p:spPr>
        <p:txBody>
          <a:bodyPr/>
          <a:lstStyle/>
          <a:p>
            <a:r>
              <a:rPr lang="en-US" dirty="0">
                <a:latin typeface="Cambria Math" panose="02040503050406030204" pitchFamily="18" charset="0"/>
                <a:ea typeface="Cambria Math" panose="02040503050406030204" pitchFamily="18" charset="0"/>
              </a:rPr>
              <a:t>Separating the dataset into training and testing dataset</a:t>
            </a:r>
          </a:p>
          <a:p>
            <a:r>
              <a:rPr lang="en-US" dirty="0">
                <a:latin typeface="Cambria Math" panose="02040503050406030204" pitchFamily="18" charset="0"/>
                <a:ea typeface="Cambria Math" panose="02040503050406030204" pitchFamily="18" charset="0"/>
              </a:rPr>
              <a:t>80% of the dataset is used to train the model and remaining to test the model.</a:t>
            </a:r>
            <a:endParaRPr lang="en-IN" dirty="0">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B642F1A6-25BB-743C-870B-77FC5FC75E3D}"/>
              </a:ext>
            </a:extLst>
          </p:cNvPr>
          <p:cNvPicPr>
            <a:picLocks noChangeAspect="1"/>
          </p:cNvPicPr>
          <p:nvPr/>
        </p:nvPicPr>
        <p:blipFill>
          <a:blip r:embed="rId2"/>
          <a:stretch>
            <a:fillRect/>
          </a:stretch>
        </p:blipFill>
        <p:spPr>
          <a:xfrm>
            <a:off x="1428750" y="3387689"/>
            <a:ext cx="8639175" cy="1765336"/>
          </a:xfrm>
          <a:prstGeom prst="rect">
            <a:avLst/>
          </a:prstGeom>
        </p:spPr>
      </p:pic>
    </p:spTree>
    <p:extLst>
      <p:ext uri="{BB962C8B-B14F-4D97-AF65-F5344CB8AC3E}">
        <p14:creationId xmlns:p14="http://schemas.microsoft.com/office/powerpoint/2010/main" val="379445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EBFE-137F-E552-63A0-AD97DC0582FD}"/>
              </a:ext>
            </a:extLst>
          </p:cNvPr>
          <p:cNvSpPr>
            <a:spLocks noGrp="1"/>
          </p:cNvSpPr>
          <p:nvPr>
            <p:ph type="title"/>
          </p:nvPr>
        </p:nvSpPr>
        <p:spPr/>
        <p:txBody>
          <a:bodyPr/>
          <a:lstStyle/>
          <a:p>
            <a:r>
              <a:rPr lang="en-US" dirty="0">
                <a:latin typeface="Rockwell" panose="02060603020205020403" pitchFamily="18" charset="0"/>
              </a:rPr>
              <a:t>         TRAINING THE MODEL</a:t>
            </a:r>
            <a:endParaRPr lang="en-IN" dirty="0">
              <a:latin typeface="Rockwell" panose="02060603020205020403" pitchFamily="18" charset="0"/>
            </a:endParaRPr>
          </a:p>
        </p:txBody>
      </p:sp>
      <p:sp>
        <p:nvSpPr>
          <p:cNvPr id="3" name="Content Placeholder 2">
            <a:extLst>
              <a:ext uri="{FF2B5EF4-FFF2-40B4-BE49-F238E27FC236}">
                <a16:creationId xmlns:a16="http://schemas.microsoft.com/office/drawing/2014/main" id="{50D98969-A9A2-ACF5-28C0-73F6D2F07E95}"/>
              </a:ext>
            </a:extLst>
          </p:cNvPr>
          <p:cNvSpPr>
            <a:spLocks noGrp="1"/>
          </p:cNvSpPr>
          <p:nvPr>
            <p:ph idx="1"/>
          </p:nvPr>
        </p:nvSpPr>
        <p:spPr/>
        <p:txBody>
          <a:bodyPr/>
          <a:lstStyle/>
          <a:p>
            <a:r>
              <a:rPr lang="en-US" dirty="0">
                <a:latin typeface="Cambria Math" panose="02040503050406030204" pitchFamily="18" charset="0"/>
                <a:ea typeface="Cambria Math" panose="02040503050406030204" pitchFamily="18" charset="0"/>
              </a:rPr>
              <a:t>Training the model on the data</a:t>
            </a:r>
            <a:endParaRPr lang="en-IN" dirty="0">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B60AD0A9-93A9-9828-8CC3-9E3EBC2E133C}"/>
              </a:ext>
            </a:extLst>
          </p:cNvPr>
          <p:cNvPicPr>
            <a:picLocks noChangeAspect="1"/>
          </p:cNvPicPr>
          <p:nvPr/>
        </p:nvPicPr>
        <p:blipFill>
          <a:blip r:embed="rId2"/>
          <a:stretch>
            <a:fillRect/>
          </a:stretch>
        </p:blipFill>
        <p:spPr>
          <a:xfrm>
            <a:off x="1339614" y="2628820"/>
            <a:ext cx="9452211" cy="3314780"/>
          </a:xfrm>
          <a:prstGeom prst="rect">
            <a:avLst/>
          </a:prstGeom>
        </p:spPr>
      </p:pic>
    </p:spTree>
    <p:extLst>
      <p:ext uri="{BB962C8B-B14F-4D97-AF65-F5344CB8AC3E}">
        <p14:creationId xmlns:p14="http://schemas.microsoft.com/office/powerpoint/2010/main" val="2661028444"/>
      </p:ext>
    </p:extLst>
  </p:cSld>
  <p:clrMapOvr>
    <a:masterClrMapping/>
  </p:clrMapOvr>
</p:sld>
</file>

<file path=ppt/theme/theme1.xml><?xml version="1.0" encoding="utf-8"?>
<a:theme xmlns:a="http://schemas.openxmlformats.org/drawingml/2006/main" name="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TF55885775_Student does teacher does_v2.potx" id="{618315E5-C348-40CF-AD40-05C2F7C13378}" vid="{0C991BBE-F1C3-4926-9687-DBEAAE8C92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B27744-7857-4992-B755-05855FC591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6CA70E-ED75-4FF0-A862-8EF12B737755}">
  <ds:schemaRefs>
    <ds:schemaRef ds:uri="http://schemas.microsoft.com/office/2006/documentManagement/types"/>
    <ds:schemaRef ds:uri="http://purl.org/dc/elements/1.1/"/>
    <ds:schemaRef ds:uri="http://schemas.openxmlformats.org/package/2006/metadata/core-properties"/>
    <ds:schemaRef ds:uri="http://www.w3.org/XML/1998/namespace"/>
    <ds:schemaRef ds:uri="http://purl.org/dc/dcmitype/"/>
    <ds:schemaRef ds:uri="http://purl.org/dc/terms/"/>
    <ds:schemaRef ds:uri="16c05727-aa75-4e4a-9b5f-8a80a1165891"/>
    <ds:schemaRef ds:uri="71af3243-3dd4-4a8d-8c0d-dd76da1f02a5"/>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ABF1ABED-93B7-45AC-A513-2CB1FF159AF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245</TotalTime>
  <Words>530</Words>
  <Application>Microsoft Office PowerPoint</Application>
  <PresentationFormat>Widescreen</PresentationFormat>
  <Paragraphs>48</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Cambria Math</vt:lpstr>
      <vt:lpstr>Corbel</vt:lpstr>
      <vt:lpstr>Rockwell</vt:lpstr>
      <vt:lpstr>Sitka Heading</vt:lpstr>
      <vt:lpstr>Tahoma</vt:lpstr>
      <vt:lpstr>Basis</vt:lpstr>
      <vt:lpstr>PowerPoint Presentation</vt:lpstr>
      <vt:lpstr>   BREAST CANCER: AN OVERVIEW</vt:lpstr>
      <vt:lpstr>              PROBLEM STATEMENT</vt:lpstr>
      <vt:lpstr>     TECHNOLOGY  USED</vt:lpstr>
      <vt:lpstr>                              DATASET  USED</vt:lpstr>
      <vt:lpstr>              </vt:lpstr>
      <vt:lpstr>                  VISUALIZATION</vt:lpstr>
      <vt:lpstr>             DATA PREPARATION</vt:lpstr>
      <vt:lpstr>         TRAINING THE MODEL</vt:lpstr>
      <vt:lpstr>            ACCURACY  SCORE</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Swapnil Siddhartha</dc:creator>
  <cp:lastModifiedBy>Ashutosh Singh</cp:lastModifiedBy>
  <cp:revision>3</cp:revision>
  <dcterms:created xsi:type="dcterms:W3CDTF">2022-12-26T13:10:03Z</dcterms:created>
  <dcterms:modified xsi:type="dcterms:W3CDTF">2022-12-26T19:41:57Z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